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90" r:id="rId7"/>
    <p:sldId id="260" r:id="rId8"/>
    <p:sldId id="261" r:id="rId9"/>
    <p:sldId id="262" r:id="rId10"/>
    <p:sldId id="263" r:id="rId11"/>
    <p:sldId id="264" r:id="rId12"/>
    <p:sldId id="291" r:id="rId13"/>
    <p:sldId id="258" r:id="rId14"/>
    <p:sldId id="259" r:id="rId15"/>
    <p:sldId id="276" r:id="rId16"/>
    <p:sldId id="292" r:id="rId17"/>
    <p:sldId id="275" r:id="rId18"/>
    <p:sldId id="300" r:id="rId19"/>
    <p:sldId id="301" r:id="rId20"/>
    <p:sldId id="293" r:id="rId21"/>
    <p:sldId id="295" r:id="rId22"/>
    <p:sldId id="296" r:id="rId23"/>
    <p:sldId id="299" r:id="rId24"/>
    <p:sldId id="298" r:id="rId25"/>
    <p:sldId id="297" r:id="rId26"/>
    <p:sldId id="30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D981-1AD8-4105-82F9-95A46934DF8E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7861-8674-460B-95BE-6F2355296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3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D981-1AD8-4105-82F9-95A46934DF8E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7861-8674-460B-95BE-6F2355296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60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D981-1AD8-4105-82F9-95A46934DF8E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7861-8674-460B-95BE-6F2355296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19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6022DC-EA09-4E31-843E-DD87991ED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CA42D2-C070-4660-969F-E5CB79B87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473F3-6F19-45CA-8B09-C4435DD32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357E8-2AB5-4AAA-9582-CC34C30610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5230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6022DC-EA09-4E31-843E-DD87991ED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CA42D2-C070-4660-969F-E5CB79B87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473F3-6F19-45CA-8B09-C4435DD32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482B0-124B-4D24-AE4D-FA5048752C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5663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6022DC-EA09-4E31-843E-DD87991ED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CA42D2-C070-4660-969F-E5CB79B87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473F3-6F19-45CA-8B09-C4435DD32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2B846-0FC3-4E97-85B0-0FF5283BD2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172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6022DC-EA09-4E31-843E-DD87991ED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CA42D2-C070-4660-969F-E5CB79B87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5473F3-6F19-45CA-8B09-C4435DD32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6E24B-CDEE-4EC9-9053-1082521924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8524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6022DC-EA09-4E31-843E-DD87991ED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CA42D2-C070-4660-969F-E5CB79B87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5473F3-6F19-45CA-8B09-C4435DD32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AB22A-2A64-4DF7-BDD9-B8B87CEE26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3740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6022DC-EA09-4E31-843E-DD87991ED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CA42D2-C070-4660-969F-E5CB79B87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5473F3-6F19-45CA-8B09-C4435DD32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857D9-ECCD-46C6-9F2F-F3EF1EB1C3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2206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6022DC-EA09-4E31-843E-DD87991ED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CA42D2-C070-4660-969F-E5CB79B87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5473F3-6F19-45CA-8B09-C4435DD32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29E1D-B0D7-445B-91C2-A6DE527B1FB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943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6022DC-EA09-4E31-843E-DD87991ED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CA42D2-C070-4660-969F-E5CB79B87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5473F3-6F19-45CA-8B09-C4435DD32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A65AE-686D-42F7-A5E0-F99EE8EEE9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567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D981-1AD8-4105-82F9-95A46934DF8E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7861-8674-460B-95BE-6F2355296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025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6022DC-EA09-4E31-843E-DD87991ED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CA42D2-C070-4660-969F-E5CB79B87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5473F3-6F19-45CA-8B09-C4435DD32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FD2012-516D-416A-B574-27AFF18F28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7917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6022DC-EA09-4E31-843E-DD87991ED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CA42D2-C070-4660-969F-E5CB79B87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473F3-6F19-45CA-8B09-C4435DD32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76BD1-7760-454B-A8DA-403A8C40E9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8572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6022DC-EA09-4E31-843E-DD87991ED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CA42D2-C070-4660-969F-E5CB79B87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473F3-6F19-45CA-8B09-C4435DD32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19D309-4EED-484D-9ABB-2F5CA44A0E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8661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14F88-F69F-4465-9D19-9D6EE088B98D}" type="datetimeFigureOut">
              <a:rPr lang="en-GB"/>
              <a:pPr>
                <a:defRPr/>
              </a:pPr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00718-B862-4E0D-8DDB-76F8BC2630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521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685B4-0284-4B6B-A3BF-70FB3864109C}" type="datetimeFigureOut">
              <a:rPr lang="en-GB"/>
              <a:pPr>
                <a:defRPr/>
              </a:pPr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AFE88-35FC-40D1-B896-D34A64564E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2876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04B7D-F752-4720-A29B-1CCC2398C6FB}" type="datetimeFigureOut">
              <a:rPr lang="en-GB"/>
              <a:pPr>
                <a:defRPr/>
              </a:pPr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50FDD-D288-434A-BD49-1BF58DD7CE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632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DBD6A-FA56-463B-9007-D73431D8C3DD}" type="datetimeFigureOut">
              <a:rPr lang="en-GB"/>
              <a:pPr>
                <a:defRPr/>
              </a:pPr>
              <a:t>09/03/2023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E7125-E77B-4DA0-86E5-3C9A37D3B1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3177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3969A-70BD-4658-A2C6-13D87FC282F3}" type="datetimeFigureOut">
              <a:rPr lang="en-GB"/>
              <a:pPr>
                <a:defRPr/>
              </a:pPr>
              <a:t>09/03/2023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368C9-5D37-41C7-9488-082E6A2AD2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0123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8B09E-A443-4F96-A6BC-604BC13934EF}" type="datetimeFigureOut">
              <a:rPr lang="en-GB"/>
              <a:pPr>
                <a:defRPr/>
              </a:pPr>
              <a:t>09/03/2023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F4CAA-5E96-48CC-BAD0-B3F4DCE0F8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6006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F51A0-4CCB-492D-B3E9-D7228D0A5C60}" type="datetimeFigureOut">
              <a:rPr lang="en-GB"/>
              <a:pPr>
                <a:defRPr/>
              </a:pPr>
              <a:t>09/03/2023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BC9A2-1774-4C6F-A651-5A0C498931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220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D981-1AD8-4105-82F9-95A46934DF8E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7861-8674-460B-95BE-6F2355296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136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001A4-AA01-4FDA-8092-73D26FDC5607}" type="datetimeFigureOut">
              <a:rPr lang="en-GB"/>
              <a:pPr>
                <a:defRPr/>
              </a:pPr>
              <a:t>09/03/2023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97139-12BC-4D56-B8FD-A84042540D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3094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1BD95-D4DC-485D-B29E-1B7A91B23EEE}" type="datetimeFigureOut">
              <a:rPr lang="en-GB"/>
              <a:pPr>
                <a:defRPr/>
              </a:pPr>
              <a:t>09/03/2023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B881F-D982-4A85-9525-36E08C87AB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2629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B7482-3751-41D6-9F05-AFC7FC91739F}" type="datetimeFigureOut">
              <a:rPr lang="en-GB"/>
              <a:pPr>
                <a:defRPr/>
              </a:pPr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79AE3-2B10-4788-BA8D-161C6D29B2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0493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3F765-22FF-4E7F-9007-9D6C2399E880}" type="datetimeFigureOut">
              <a:rPr lang="en-GB"/>
              <a:pPr>
                <a:defRPr/>
              </a:pPr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DAFDE-1A27-4442-A601-56DF7E6308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4844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9EBC2-3749-40A0-BEB2-3FCC4B4A7156}" type="datetimeFigureOut">
              <a:rPr lang="en-GB" smtClean="0"/>
              <a:pPr>
                <a:defRPr/>
              </a:pPr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D957E-85DC-4462-973F-9FC7DE86EF8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58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9268-7B33-423A-ACB6-0223202096CE}" type="datetimeFigureOut">
              <a:rPr lang="en-GB" smtClean="0"/>
              <a:pPr>
                <a:defRPr/>
              </a:pPr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E6845-C47F-4837-AAA3-7728B5EC208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284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32B07F-BCE7-4F49-93DA-60ABAE114706}" type="datetimeFigureOut">
              <a:rPr lang="en-GB" smtClean="0"/>
              <a:pPr>
                <a:defRPr/>
              </a:pPr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EAE50-8390-4CE6-B2C2-A9B679FF766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1151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1B7969-1E17-457A-BFAC-738DA904BC5C}" type="datetimeFigureOut">
              <a:rPr lang="en-GB" smtClean="0"/>
              <a:pPr>
                <a:defRPr/>
              </a:pPr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B0E0F-EAB4-4A6F-A3AF-76F38BD7320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6729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636D58-BA10-451D-96D9-2CDD0A5354BE}" type="datetimeFigureOut">
              <a:rPr lang="en-GB" smtClean="0"/>
              <a:pPr>
                <a:defRPr/>
              </a:pPr>
              <a:t>09/03/2023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05100-D950-42EA-8557-F6E3E2EF65B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4637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4C686-C5A5-4B56-8AB5-7ED006DEE13D}" type="datetimeFigureOut">
              <a:rPr lang="en-GB" smtClean="0"/>
              <a:pPr>
                <a:defRPr/>
              </a:pPr>
              <a:t>09/03/2023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51FCF4-0D74-409D-8A61-9B33BAB8D8A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19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D981-1AD8-4105-82F9-95A46934DF8E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7861-8674-460B-95BE-6F2355296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1597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E469A-F3EF-4561-889F-485855857A38}" type="datetimeFigureOut">
              <a:rPr lang="en-GB" smtClean="0"/>
              <a:pPr>
                <a:defRPr/>
              </a:pPr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5B130-5266-469C-98E0-A65576833A3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183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84DA83-C42A-4903-97B2-CD4478C4A4E3}" type="datetimeFigureOut">
              <a:rPr lang="en-GB" smtClean="0"/>
              <a:pPr>
                <a:defRPr/>
              </a:pPr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AC0C4-1913-4053-A66C-B183476A6CC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3513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896D4C-74B6-4430-8A30-E91C569E7D92}" type="datetimeFigureOut">
              <a:rPr lang="en-GB" smtClean="0"/>
              <a:pPr>
                <a:defRPr/>
              </a:pPr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4FB9C-FFA9-4EBF-8CDB-13429EA252D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9401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79074-4638-4F11-84BF-A341D41F7B52}" type="datetimeFigureOut">
              <a:rPr lang="en-GB" smtClean="0"/>
              <a:pPr>
                <a:defRPr/>
              </a:pPr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120BB-81A0-4D0A-A6EA-3875FB4D9F9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9523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A71A5-F126-47E6-8176-19E59D16F019}" type="datetimeFigureOut">
              <a:rPr lang="en-GB" smtClean="0"/>
              <a:pPr>
                <a:defRPr/>
              </a:pPr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64F16-2793-47A5-A86A-0E7AD500FAE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254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EBF9B-08AB-44E3-832D-841621A06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532D28-D529-42C3-A202-708B0CCD5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8FAF1-D26E-4344-BB02-75478D2C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E3FC-A325-485B-9FAB-F53D5C51A765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CB59E-83AB-4546-8949-7C6DC00EC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1D9A8-AE5C-412B-9F22-306F8CA5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883B-BEF0-4853-8BD3-CEDAD4EEB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5495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8AC40-81A0-4A85-B1E3-84DC30DCC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22F0E-59F4-4152-ACD9-C84D60DC3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F412B-A3E3-4776-B7F5-3BE0ACF4C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E3FC-A325-485B-9FAB-F53D5C51A765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B531E-D859-4891-86C1-4B48A3DD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B8815-86A8-4D9D-B9A3-58296BEC3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883B-BEF0-4853-8BD3-CEDAD4EEB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996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4A09-2A54-43AB-964D-51D4A72D0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CF4CD-1C2D-4736-99A3-3CBFC5135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1B966-33E7-4790-9CB6-DEB8057BE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E3FC-A325-485B-9FAB-F53D5C51A765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A92E7-DAB6-4EAD-B648-988D5A73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B59C2-FB05-42AF-82AD-2F75DABF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883B-BEF0-4853-8BD3-CEDAD4EEB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8193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E6F48-CB86-4729-8DF8-2BD8DB359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211B9-2005-481C-847B-D8347D536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E5CA9-1876-4C85-B0C3-1F2A8B247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52B05-FECE-4CCD-AF7C-8DD14C97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E3FC-A325-485B-9FAB-F53D5C51A765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EF374-32B2-4CB9-ADAC-5CFC4BAA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C1620-21C6-4758-A7AC-3E4625D0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883B-BEF0-4853-8BD3-CEDAD4EEB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9614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E90CD-C3B7-4DDC-B3D3-212242CFE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B955E-8EDB-4B4B-B8A6-D5868F240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C4E39-95D3-4CBA-8AF3-BE11A4A03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A21A0-1C65-4A9B-BD6C-2E9839863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52CD46-4A44-4D6C-AA90-B4EDB96EC4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969848-0D60-48E6-9B80-4AB374B53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E3FC-A325-485B-9FAB-F53D5C51A765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6CF625-F49B-408F-BE4E-B45E9B85E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190BF-6779-4A4B-A452-B30FE481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883B-BEF0-4853-8BD3-CEDAD4EEB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67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D981-1AD8-4105-82F9-95A46934DF8E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7861-8674-460B-95BE-6F2355296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9027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E8D34-98F7-4C71-A6E1-CD2E2A32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D29FA4-865E-47CB-A02C-902BE361B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E3FC-A325-485B-9FAB-F53D5C51A765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6BE47-2D7A-4AD6-8BC3-760918D11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CE9E4-1AC7-4E41-9A34-7BE0CF872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883B-BEF0-4853-8BD3-CEDAD4EEB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3448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403892-11B4-4C93-B4C2-7A1708A4A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E3FC-A325-485B-9FAB-F53D5C51A765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A24EA-24D6-41E3-8592-027E44F8A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D06A2-8BC6-4749-88A3-E2B73A74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883B-BEF0-4853-8BD3-CEDAD4EEB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348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AF06-DFDE-4E2F-8F5E-104AC3DDB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CC906-8B98-4770-9F78-37FAEB56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7A245-FD48-4BF6-85A5-1AF689E69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D6A9B-0E25-41F7-9BD8-7A9BB68F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E3FC-A325-485B-9FAB-F53D5C51A765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91DEC-DF2D-4BB7-B417-54E15352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C832D2-06E9-4544-A628-C01EF108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883B-BEF0-4853-8BD3-CEDAD4EEB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3157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1073-3D15-443F-83AA-C606C8631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B7CF71-5763-4222-BBE0-4F01008A9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4A73B-304B-47D5-A4EB-9F017F932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7DC35-B8F3-4AC2-804C-B3813851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E3FC-A325-485B-9FAB-F53D5C51A765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0853E-DEC6-40C9-87AE-CF41992D2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479E1-583E-4838-9E66-67A2ACF1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883B-BEF0-4853-8BD3-CEDAD4EEB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731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486D-0CB1-4EFF-A7FC-A50301EA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C4030-A82B-48B4-BA31-1A5A345EA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7789C-49F7-4D68-8551-5A3C03582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E3FC-A325-485B-9FAB-F53D5C51A765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39C12-85A1-4EBC-93A1-6EB46ED4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4C98D-7D92-40B5-ACBB-CDF928AD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883B-BEF0-4853-8BD3-CEDAD4EEB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7748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EE9599-4913-4CF6-8FC8-FCC44ABF8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0A4F2-1FD1-4C1F-B2BF-2379DA688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55AC8-F314-4BB4-912C-9F33EC2B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E3FC-A325-485B-9FAB-F53D5C51A765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90B6B-BA2D-4636-9BC7-5B36E4FA4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2B841-D50F-4705-9424-19214E89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883B-BEF0-4853-8BD3-CEDAD4EEB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1307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6022DC-EA09-4E31-843E-DD87991ED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CA42D2-C070-4660-969F-E5CB79B87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473F3-6F19-45CA-8B09-C4435DD32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357E8-2AB5-4AAA-9582-CC34C30610E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776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6022DC-EA09-4E31-843E-DD87991ED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CA42D2-C070-4660-969F-E5CB79B87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473F3-6F19-45CA-8B09-C4435DD32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482B0-124B-4D24-AE4D-FA5048752CD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19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6022DC-EA09-4E31-843E-DD87991ED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CA42D2-C070-4660-969F-E5CB79B87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473F3-6F19-45CA-8B09-C4435DD32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2B846-0FC3-4E97-85B0-0FF5283BD24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882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6022DC-EA09-4E31-843E-DD87991ED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CA42D2-C070-4660-969F-E5CB79B87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5473F3-6F19-45CA-8B09-C4435DD32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6E24B-CDEE-4EC9-9053-1082521924B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4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D981-1AD8-4105-82F9-95A46934DF8E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7861-8674-460B-95BE-6F2355296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6696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6022DC-EA09-4E31-843E-DD87991ED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CA42D2-C070-4660-969F-E5CB79B87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5473F3-6F19-45CA-8B09-C4435DD32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AB22A-2A64-4DF7-BDD9-B8B87CEE26F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159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6022DC-EA09-4E31-843E-DD87991ED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CA42D2-C070-4660-969F-E5CB79B87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5473F3-6F19-45CA-8B09-C4435DD32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857D9-ECCD-46C6-9F2F-F3EF1EB1C34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879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6022DC-EA09-4E31-843E-DD87991ED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CA42D2-C070-4660-969F-E5CB79B87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5473F3-6F19-45CA-8B09-C4435DD32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29E1D-B0D7-445B-91C2-A6DE527B1FB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058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6022DC-EA09-4E31-843E-DD87991ED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CA42D2-C070-4660-969F-E5CB79B87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5473F3-6F19-45CA-8B09-C4435DD32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A65AE-686D-42F7-A5E0-F99EE8EEE91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03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6022DC-EA09-4E31-843E-DD87991ED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CA42D2-C070-4660-969F-E5CB79B87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5473F3-6F19-45CA-8B09-C4435DD32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FD2012-516D-416A-B574-27AFF18F28D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327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6022DC-EA09-4E31-843E-DD87991ED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CA42D2-C070-4660-969F-E5CB79B87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473F3-6F19-45CA-8B09-C4435DD32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76BD1-7760-454B-A8DA-403A8C40E96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880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6022DC-EA09-4E31-843E-DD87991ED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CA42D2-C070-4660-969F-E5CB79B87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473F3-6F19-45CA-8B09-C4435DD32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19D309-4EED-484D-9ABB-2F5CA44A0E9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1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D981-1AD8-4105-82F9-95A46934DF8E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7861-8674-460B-95BE-6F2355296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88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D981-1AD8-4105-82F9-95A46934DF8E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7861-8674-460B-95BE-6F2355296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1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D981-1AD8-4105-82F9-95A46934DF8E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7861-8674-460B-95BE-6F23552966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18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shade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prstClr val="black">
                  <a:shade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EC0910-EE79-4E75-93AB-6FFA6CADB157}" type="slidenum">
              <a:rPr lang="en-GB" alt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02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D6022DC-EA09-4E31-843E-DD87991ED5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5CA42D2-C070-4660-969F-E5CB79B87F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C5473F3-6F19-45CA-8B09-C4435DD32A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507062D-B459-4669-8970-53C38A9545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478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01E971-C71B-410A-89B4-BDDF40E05AEC}" type="datetimeFigureOut">
              <a:rPr lang="en-GB"/>
              <a:pPr>
                <a:defRPr/>
              </a:pPr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0B2437D-E6C7-4D34-ACC6-E8888E0CF5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257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419E61-88F3-4CA8-AB6A-8BA48160355E}" type="datetimeFigureOut">
              <a:rPr lang="en-GB" smtClean="0"/>
              <a:pPr>
                <a:defRPr/>
              </a:pPr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CE5AD1-1E6B-467B-958A-D6A4392F70D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368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234F0-A52F-43FF-A647-CE3068263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B1CF9-E622-428B-ADBD-833724BEA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21965-F75A-473D-8EFF-9FB9A09A4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2E3FC-A325-485B-9FAB-F53D5C51A765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5D54E-F6C8-4BE7-987E-C71C9B3EA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B1EF1-EBB7-483F-BA16-1E0D373A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1883B-BEF0-4853-8BD3-CEDAD4EEB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2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D6022DC-EA09-4E31-843E-DD87991ED5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5CA42D2-C070-4660-969F-E5CB79B87F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C5473F3-6F19-45CA-8B09-C4435DD32A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507062D-B459-4669-8970-53C38A95457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1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nesty.org.uk/death-penalty-report-2021-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5aodBfdFTA" TargetMode="Externa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ethics/capitalpunishment/for_1.shtml" TargetMode="External"/><Relationship Id="rId2" Type="http://schemas.openxmlformats.org/officeDocument/2006/relationships/hyperlink" Target="http://www.bbc.co.uk/ethics/capitalpunishment/against_1.shtml" TargetMode="Externa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ethics/capitalpunishment/for_1.shtml" TargetMode="Externa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www.bbc.co.uk/ethics/capitalpunishment/against_1.s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409" y="2727434"/>
            <a:ext cx="4173264" cy="41500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592" y="927652"/>
            <a:ext cx="4182192" cy="593034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5079" y="2968389"/>
            <a:ext cx="3784210" cy="366816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I’m sure you realise by now RMPS is all about thinking deeply and having your own opinions, then trying to articulate them.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good RMPS student is opinionated! So get ready to give your opinion!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0DF1BF-2C68-42B1-9994-5881036C4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83743" cy="249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4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0B7CF-7974-466A-93A7-0C71FEBC6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66322" cy="1301443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800" dirty="0">
                <a:latin typeface="+mn-lt"/>
              </a:rPr>
              <a:t>Methods of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DCDEA-152B-42E2-9B1B-AF8DE0CE1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Stoning</a:t>
            </a:r>
          </a:p>
          <a:p>
            <a:r>
              <a:rPr lang="en-GB" dirty="0"/>
              <a:t>Hanging</a:t>
            </a:r>
          </a:p>
          <a:p>
            <a:r>
              <a:rPr lang="en-GB" dirty="0"/>
              <a:t>Electrocution</a:t>
            </a:r>
          </a:p>
          <a:p>
            <a:r>
              <a:rPr lang="en-GB" dirty="0"/>
              <a:t>Lethal Injection</a:t>
            </a:r>
          </a:p>
          <a:p>
            <a:r>
              <a:rPr lang="en-GB" dirty="0"/>
              <a:t>Gas Chamber</a:t>
            </a:r>
          </a:p>
          <a:p>
            <a:r>
              <a:rPr lang="en-GB" dirty="0"/>
              <a:t>Shooting</a:t>
            </a:r>
          </a:p>
          <a:p>
            <a:r>
              <a:rPr lang="en-GB" dirty="0"/>
              <a:t>Beheading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9AB20-7113-4502-AE0B-5C5D2E6BF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949" y="604685"/>
            <a:ext cx="5311252" cy="581086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Oval 3"/>
          <p:cNvSpPr/>
          <p:nvPr/>
        </p:nvSpPr>
        <p:spPr>
          <a:xfrm>
            <a:off x="4011562" y="2669459"/>
            <a:ext cx="2286000" cy="1799303"/>
          </a:xfrm>
          <a:prstGeom prst="ellips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Add three to your notes</a:t>
            </a:r>
            <a:r>
              <a:rPr lang="en-GB" dirty="0" smtClean="0"/>
              <a:t>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27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C76ACD-33B7-42FD-B5BD-3059B5A5323B}"/>
              </a:ext>
            </a:extLst>
          </p:cNvPr>
          <p:cNvSpPr/>
          <p:nvPr/>
        </p:nvSpPr>
        <p:spPr>
          <a:xfrm>
            <a:off x="675861" y="1681335"/>
            <a:ext cx="11078817" cy="354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US" sz="28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death penalty was abolished in England, Scotland and Wales in 1965 and in Northern Ireland in 1973.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 altLang="en-US" sz="28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Parliament still debates whether to bring back the death penalty, it has been debated 14 times since 1965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GB" altLang="en-US" sz="28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alt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Parliament votes on this subject MP’s don’t have to follow a Party line but can have a free vote to express their views and the views of the people they represent.</a:t>
            </a:r>
            <a:endParaRPr lang="en-US" altLang="en-US" sz="28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279651" y="260350"/>
            <a:ext cx="75612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 History of CP</a:t>
            </a:r>
            <a:endParaRPr lang="en-US" altLang="en-US" sz="3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524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14BC5-AED9-4F6E-BD0F-8FE46815D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280" y="229428"/>
            <a:ext cx="9111263" cy="575779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+mn-lt"/>
              </a:rPr>
              <a:t>CP around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1A04D-DF8B-48BE-BBFF-C23321A07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940905"/>
            <a:ext cx="11357112" cy="288897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>
                <a:solidFill>
                  <a:srgbClr val="FF0000"/>
                </a:solidFill>
              </a:rPr>
              <a:t>Today 53 countries still retain the death penalty.</a:t>
            </a:r>
          </a:p>
          <a:p>
            <a:endParaRPr lang="en-GB" dirty="0"/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0DD31BB4-C4AC-4DAE-B437-3946F88FFFEC}"/>
              </a:ext>
            </a:extLst>
          </p:cNvPr>
          <p:cNvSpPr/>
          <p:nvPr/>
        </p:nvSpPr>
        <p:spPr>
          <a:xfrm>
            <a:off x="2676300" y="2469181"/>
            <a:ext cx="7839300" cy="382020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white"/>
                </a:solidFill>
                <a:latin typeface="Calibri" panose="020F0502020204030204"/>
              </a:rPr>
              <a:t>Lets examine some of </a:t>
            </a:r>
            <a:r>
              <a:rPr lang="en-GB" sz="2800" dirty="0" smtClean="0">
                <a:solidFill>
                  <a:prstClr val="white"/>
                </a:solidFill>
                <a:latin typeface="Calibri" panose="020F0502020204030204"/>
              </a:rPr>
              <a:t>the </a:t>
            </a:r>
            <a:r>
              <a:rPr lang="en-GB" sz="2800" dirty="0">
                <a:solidFill>
                  <a:prstClr val="white"/>
                </a:solidFill>
                <a:latin typeface="Calibri" panose="020F0502020204030204"/>
              </a:rPr>
              <a:t>statistics together.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872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62" y="201299"/>
            <a:ext cx="10404128" cy="638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78" y="0"/>
            <a:ext cx="5692570" cy="56925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26142" y="5917860"/>
            <a:ext cx="5680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www.amnesty.org.uk/death-penalty-report-2021-0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5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981201" y="609600"/>
            <a:ext cx="8291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Capital Punishment is a complicated moral issue.</a:t>
            </a:r>
          </a:p>
        </p:txBody>
      </p:sp>
      <p:pic>
        <p:nvPicPr>
          <p:cNvPr id="6144" name="Picture 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5414" y="1989138"/>
            <a:ext cx="40481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26506" y="5157192"/>
            <a:ext cx="72009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At the moment what do you think, is capital punishment right or wrong?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574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2757268" y="256719"/>
            <a:ext cx="70736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https://www.youtube.com/watch?v=_5aodBfdFTA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037" y="1087716"/>
            <a:ext cx="4257693" cy="308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1514" y="4609316"/>
            <a:ext cx="91862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Watch this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YouTube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clip taken from question time a few years ago and discuss what are the main arguments for and against CP?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1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5640" y="5013176"/>
            <a:ext cx="5779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Lets examine the main arguments for and against CP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E35AB2-C93D-4435-9C60-22D9ED947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65" y="1363950"/>
            <a:ext cx="5434535" cy="3053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52F8BB-5ADB-4E58-B799-BFEAB6110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846" y="1341809"/>
            <a:ext cx="4963180" cy="33689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594BB-300E-41B3-8D58-E7CE4FCD8D00}"/>
              </a:ext>
            </a:extLst>
          </p:cNvPr>
          <p:cNvSpPr txBox="1"/>
          <p:nvPr/>
        </p:nvSpPr>
        <p:spPr>
          <a:xfrm>
            <a:off x="956603" y="351692"/>
            <a:ext cx="10255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            For                                 Against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97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34" y="640750"/>
            <a:ext cx="4089995" cy="6002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9213" y="640750"/>
            <a:ext cx="4232787" cy="138499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Cut of the arguments for and against and then rank them.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363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913B9-81E3-426F-A0A4-F2626A003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5656" y="920774"/>
            <a:ext cx="4300025" cy="748324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latin typeface="+mn-lt"/>
                <a:hlinkClick r:id="rId2"/>
              </a:rPr>
              <a:t>http://www.bbc.co.uk/ethics/capitalpunishment/against_1.shtml</a:t>
            </a:r>
            <a:r>
              <a:rPr lang="en-GB" dirty="0"/>
              <a:t/>
            </a:r>
            <a:br>
              <a:rPr lang="en-GB" dirty="0"/>
            </a:br>
            <a:r>
              <a:rPr lang="en-GB" sz="2700" dirty="0">
                <a:latin typeface="+mn-lt"/>
              </a:rPr>
              <a:t>Against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B13C4-E446-435E-851A-3E114AB37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547" y="739617"/>
            <a:ext cx="4131212" cy="1110639"/>
          </a:xfrm>
        </p:spPr>
        <p:txBody>
          <a:bodyPr>
            <a:normAutofit lnSpcReduction="10000"/>
          </a:bodyPr>
          <a:lstStyle/>
          <a:p>
            <a:r>
              <a:rPr lang="en-GB" dirty="0">
                <a:hlinkClick r:id="rId3"/>
              </a:rPr>
              <a:t>http://www.bbc.co.uk/ethics/capitalpunishment/for_1.shtml</a:t>
            </a:r>
            <a:endParaRPr lang="en-GB" dirty="0"/>
          </a:p>
          <a:p>
            <a:r>
              <a:rPr lang="en-GB" dirty="0"/>
              <a:t> For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5706DC-F14B-482B-A2F4-9B06E51713F4}"/>
              </a:ext>
            </a:extLst>
          </p:cNvPr>
          <p:cNvSpPr/>
          <p:nvPr/>
        </p:nvSpPr>
        <p:spPr>
          <a:xfrm>
            <a:off x="6636776" y="1719340"/>
            <a:ext cx="4999702" cy="48936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 of human life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 to live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Execution of the innocent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Retribution is wrong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Failure to deter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Brutalising society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Expense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not responsible for their acts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Applied unfairly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Cruel, inhumane, degrading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Unnecessary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 will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74A7DF-0913-4E96-96C9-8C88DB4C8DF2}"/>
              </a:ext>
            </a:extLst>
          </p:cNvPr>
          <p:cNvSpPr/>
          <p:nvPr/>
        </p:nvSpPr>
        <p:spPr>
          <a:xfrm>
            <a:off x="806547" y="2019068"/>
            <a:ext cx="4251243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Retribution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Deterrence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Prevention of re-offending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Closure and vindication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Incentive to help police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Japanese argument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951" y="4960199"/>
            <a:ext cx="5514211" cy="156966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Read through the different arguments and choose 3 for each that you find the easiest to understand. </a:t>
            </a:r>
          </a:p>
          <a:p>
            <a:r>
              <a:rPr lang="en-GB" sz="2400" dirty="0" smtClean="0"/>
              <a:t>Summarise it into two or three sentences.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661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71901" y="0"/>
            <a:ext cx="7239000" cy="1143000"/>
          </a:xfrm>
          <a:noFill/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Would you rather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/>
            <a:r>
              <a:rPr lang="en-GB" altLang="en-US" sz="3600" dirty="0"/>
              <a:t>Always have perfect hair or always have perfect teeth?</a:t>
            </a:r>
          </a:p>
          <a:p>
            <a:pPr marL="273050" indent="-273050"/>
            <a:endParaRPr lang="en-GB" altLang="en-US" dirty="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495551" y="4581525"/>
            <a:ext cx="187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Hair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667500" y="4581526"/>
            <a:ext cx="292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Teeth</a:t>
            </a:r>
          </a:p>
        </p:txBody>
      </p:sp>
      <p:pic>
        <p:nvPicPr>
          <p:cNvPr id="1026" name="Picture 2" descr="Raised hand color icon | Pre-Designed Vector Graphics ~ Creative Market">
            <a:extLst>
              <a:ext uri="{FF2B5EF4-FFF2-40B4-BE49-F238E27FC236}">
                <a16:creationId xmlns:a16="http://schemas.microsoft.com/office/drawing/2014/main" id="{E277AF61-0980-49DD-A41D-25BC6BE3D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061" y="50387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aised hand color icon | Pre-Designed Vector Graphics ~ Creative Market">
            <a:extLst>
              <a:ext uri="{FF2B5EF4-FFF2-40B4-BE49-F238E27FC236}">
                <a16:creationId xmlns:a16="http://schemas.microsoft.com/office/drawing/2014/main" id="{8C904A64-F643-4356-A533-1B59CB117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54" y="503872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&quot;Not Allowed&quot; Symbol 2">
            <a:extLst>
              <a:ext uri="{FF2B5EF4-FFF2-40B4-BE49-F238E27FC236}">
                <a16:creationId xmlns:a16="http://schemas.microsoft.com/office/drawing/2014/main" id="{D448CA34-9567-4061-B594-A063536EDD94}"/>
              </a:ext>
            </a:extLst>
          </p:cNvPr>
          <p:cNvSpPr/>
          <p:nvPr/>
        </p:nvSpPr>
        <p:spPr>
          <a:xfrm>
            <a:off x="7415433" y="5277290"/>
            <a:ext cx="1558216" cy="1390212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F58F4FD2-08EF-4201-890B-DCDB1F32719C}"/>
              </a:ext>
            </a:extLst>
          </p:cNvPr>
          <p:cNvSpPr txBox="1">
            <a:spLocks/>
          </p:cNvSpPr>
          <p:nvPr/>
        </p:nvSpPr>
        <p:spPr>
          <a:xfrm>
            <a:off x="897181" y="566493"/>
            <a:ext cx="4131212" cy="11106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http://www.bbc.co.uk/ethics/capitalpunishment/for_1.shtml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 For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A038B4-279A-4F23-BE03-919246383626}"/>
              </a:ext>
            </a:extLst>
          </p:cNvPr>
          <p:cNvSpPr txBox="1">
            <a:spLocks/>
          </p:cNvSpPr>
          <p:nvPr/>
        </p:nvSpPr>
        <p:spPr>
          <a:xfrm>
            <a:off x="7006090" y="566493"/>
            <a:ext cx="4300025" cy="11106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Times New Roman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http://www.bbc.co.uk/ethics/capitalpunishment/against_1.shtml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/>
              </a:rPr>
              <a:t/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Times New Roman"/>
              </a:rPr>
              <a:t>Against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1" y="2170779"/>
            <a:ext cx="4286250" cy="428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865" y="2170779"/>
            <a:ext cx="4286250" cy="4286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65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title"/>
          </p:nvPr>
        </p:nvSpPr>
        <p:spPr>
          <a:xfrm>
            <a:off x="1847528" y="260648"/>
            <a:ext cx="8229600" cy="1066800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Written task:</a:t>
            </a:r>
            <a:r>
              <a:rPr lang="en-GB" altLang="en-US" sz="3200" dirty="0">
                <a:latin typeface="Calibri" panose="020F0502020204030204" pitchFamily="34" charset="0"/>
              </a:rPr>
              <a:t/>
            </a:r>
            <a:br>
              <a:rPr lang="en-GB" altLang="en-US" sz="3200" dirty="0">
                <a:latin typeface="Calibri" panose="020F0502020204030204" pitchFamily="34" charset="0"/>
              </a:rPr>
            </a:br>
            <a:r>
              <a:rPr lang="en-GB" altLang="en-US" sz="3200" dirty="0">
                <a:latin typeface="Calibri" panose="020F0502020204030204" pitchFamily="34" charset="0"/>
              </a:rPr>
              <a:t>Argument For &amp; Against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C5DF1-37CD-4173-922F-3F81B0D76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499745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>
                <a:latin typeface="Calibri" panose="020F0502020204030204" pitchFamily="34" charset="0"/>
              </a:rPr>
              <a:t>Using the arguments that you have </a:t>
            </a:r>
            <a:r>
              <a:rPr lang="en-GB" dirty="0" smtClean="0">
                <a:latin typeface="Calibri" panose="020F0502020204030204" pitchFamily="34" charset="0"/>
              </a:rPr>
              <a:t>learnt about answer </a:t>
            </a:r>
            <a:r>
              <a:rPr lang="en-GB" dirty="0">
                <a:latin typeface="Calibri" panose="020F0502020204030204" pitchFamily="34" charset="0"/>
              </a:rPr>
              <a:t>the following questions....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GB" dirty="0">
              <a:latin typeface="Calibri" panose="020F050202020403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dirty="0">
                <a:latin typeface="Calibri" panose="020F0502020204030204" pitchFamily="34" charset="0"/>
              </a:rPr>
              <a:t>1) Which argument do you most agree with? </a:t>
            </a:r>
            <a:r>
              <a:rPr lang="en-GB" b="1" u="sng" dirty="0">
                <a:latin typeface="Calibri" panose="020F0502020204030204" pitchFamily="34" charset="0"/>
              </a:rPr>
              <a:t>Why?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GB" dirty="0">
              <a:latin typeface="Calibri" panose="020F050202020403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dirty="0">
                <a:latin typeface="Calibri" panose="020F0502020204030204" pitchFamily="34" charset="0"/>
              </a:rPr>
              <a:t>2) Which argument do you least agree with? </a:t>
            </a:r>
            <a:r>
              <a:rPr lang="en-GB" b="1" u="sng" dirty="0">
                <a:latin typeface="Calibri" panose="020F0502020204030204" pitchFamily="34" charset="0"/>
              </a:rPr>
              <a:t>Why?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GB" b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759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71901" y="0"/>
            <a:ext cx="7239000" cy="1286465"/>
          </a:xfrm>
          <a:noFill/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Would you rather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840827" y="1843087"/>
            <a:ext cx="11351173" cy="4754563"/>
          </a:xfrm>
        </p:spPr>
        <p:txBody>
          <a:bodyPr/>
          <a:lstStyle/>
          <a:p>
            <a:pPr marL="273050" indent="-273050"/>
            <a:r>
              <a:rPr lang="en-GB" altLang="en-US" sz="3600" dirty="0"/>
              <a:t>Be the richest person in the world with no friends or the poorest person in the world with lots of friends?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524126" y="4286251"/>
            <a:ext cx="1871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Rich + Lonely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239001" y="4286251"/>
            <a:ext cx="1871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Poor with friends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41389F-B2BA-44B0-86D5-A0923D00A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203" y="5116514"/>
            <a:ext cx="2621507" cy="1743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855ED2-C077-442B-BA4B-2F66996A8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078" y="5125043"/>
            <a:ext cx="2621507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91FE07-F4FB-40E7-994C-1A7B7568E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1" y="5314490"/>
            <a:ext cx="1585097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2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88937" y="0"/>
            <a:ext cx="7239000" cy="1143000"/>
          </a:xfrm>
          <a:noFill/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Would you rather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173421" y="1600200"/>
            <a:ext cx="12360165" cy="4846638"/>
          </a:xfrm>
        </p:spPr>
        <p:txBody>
          <a:bodyPr/>
          <a:lstStyle/>
          <a:p>
            <a:pPr marL="273050" indent="-273050" algn="ctr"/>
            <a:r>
              <a:rPr lang="en-GB" altLang="en-US" sz="3600" dirty="0"/>
              <a:t>Go way back in time and meet your ancestors or go into the future and meet your great grandchildren.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495551" y="4581525"/>
            <a:ext cx="187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Go back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667500" y="4581525"/>
            <a:ext cx="2928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Go to the future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A69D7C-F99B-4D2A-9398-8A1DC8C74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628" y="5038725"/>
            <a:ext cx="2621507" cy="1743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79CC4E-26C0-4555-AFA8-E47194E9C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215" y="5114393"/>
            <a:ext cx="2621507" cy="1743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C77B59-4F01-46EC-AFB1-49EEDBDFA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419" y="5194094"/>
            <a:ext cx="1585097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71901" y="0"/>
            <a:ext cx="7239000" cy="1143000"/>
          </a:xfrm>
          <a:noFill/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Would you rather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 algn="ctr"/>
            <a:r>
              <a:rPr lang="en-GB" altLang="en-US" sz="3600" dirty="0"/>
              <a:t>Would you rather skip Christmas for a year, or skip your birthday for a year?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495551" y="4581525"/>
            <a:ext cx="187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Christmas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175501" y="4581525"/>
            <a:ext cx="187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Birthday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132AD-BBDC-4AC0-AB21-A2E8C0C7E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628" y="5038725"/>
            <a:ext cx="2621507" cy="1743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42889F-9780-4AD4-BBEE-CDA9BA095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548" y="5114393"/>
            <a:ext cx="2621507" cy="1743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1173F-39CE-4C23-ADCE-DBB9EDC99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752" y="5257799"/>
            <a:ext cx="1585097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79876" y="-58738"/>
            <a:ext cx="7239000" cy="1143000"/>
          </a:xfrm>
          <a:noFill/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Would you rather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 algn="ctr"/>
            <a:r>
              <a:rPr lang="en-GB" altLang="en-US" sz="3600" dirty="0"/>
              <a:t>Be able to fly or read minds </a:t>
            </a:r>
          </a:p>
          <a:p>
            <a:pPr marL="273050" indent="-273050"/>
            <a:endParaRPr lang="en-GB" altLang="en-US" dirty="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495550" y="4581525"/>
            <a:ext cx="177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Fly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7162800" y="4572000"/>
            <a:ext cx="2420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Read minds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743E83-EEF4-4138-8821-6180668AE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621" y="5090886"/>
            <a:ext cx="2621507" cy="1743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2383C7-745D-4683-AD3D-1E1302E47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231" y="5038725"/>
            <a:ext cx="2621507" cy="1743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E9BB49-B7E3-4FE4-89C8-4F5B06637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435" y="5257799"/>
            <a:ext cx="1585097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8406" y="349253"/>
            <a:ext cx="4739893" cy="5693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Morality and justice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Purposes of punishment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reformation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retribution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protection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deterrence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Responses to crime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custodial sentences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non-custodial sentences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capital punishment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4050" y="349253"/>
            <a:ext cx="2520950" cy="523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Course content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DD8C6C-F053-4906-9E81-B7D70A37A7FA}"/>
              </a:ext>
            </a:extLst>
          </p:cNvPr>
          <p:cNvSpPr/>
          <p:nvPr/>
        </p:nvSpPr>
        <p:spPr>
          <a:xfrm>
            <a:off x="1654968" y="1933598"/>
            <a:ext cx="3059113" cy="2376488"/>
          </a:xfrm>
          <a:prstGeom prst="ellips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Religious and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 religious views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these issues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158DE3-1BBD-46B5-8861-22EDEB53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72" r="25346"/>
          <a:stretch/>
        </p:blipFill>
        <p:spPr>
          <a:xfrm>
            <a:off x="8349342" y="2132005"/>
            <a:ext cx="1025446" cy="92744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40B4AB8-FCB6-4FFA-A44F-AC9EB4AF6EF8}"/>
              </a:ext>
            </a:extLst>
          </p:cNvPr>
          <p:cNvSpPr/>
          <p:nvPr/>
        </p:nvSpPr>
        <p:spPr>
          <a:xfrm>
            <a:off x="4832068" y="5530332"/>
            <a:ext cx="3857459" cy="5107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6C4D1D-BB57-430C-911B-2E4682B88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865" y="4620836"/>
            <a:ext cx="808405" cy="73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1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1793" y="709449"/>
            <a:ext cx="10972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 Intentions: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Today we are learning about Capital punishment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Success Criteria: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the end of the lesson you will be able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Explain what capital punishment 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Understand the status of CP around the world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Have considered your views on this issue by looking at the arguments both for and against 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172" y="3641184"/>
            <a:ext cx="2631856" cy="25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9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3C3302-A7B7-47DD-9CCD-CB902F3AFFE3}"/>
              </a:ext>
            </a:extLst>
          </p:cNvPr>
          <p:cNvSpPr/>
          <p:nvPr/>
        </p:nvSpPr>
        <p:spPr>
          <a:xfrm>
            <a:off x="509752" y="42539"/>
            <a:ext cx="11682248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5000"/>
              <a:buFontTx/>
              <a:buNone/>
              <a:tabLst/>
              <a:defRPr/>
            </a:pPr>
            <a:r>
              <a:rPr lang="en-GB" sz="28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.3.23   Capital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Punishment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5000"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5000"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Definition: Capital punishment, also known as the death penalty, is the execution of a person by the state as punishment for a crime.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5000"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5000"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Crimes that can result in a death penalty are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5000"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known as capital crimes or capital offences.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5000"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form of CP used varies from country to country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99660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423" y="4099034"/>
            <a:ext cx="2731569" cy="246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132" y="4277673"/>
            <a:ext cx="3736428" cy="228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408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624</Words>
  <Application>Microsoft Office PowerPoint</Application>
  <PresentationFormat>Widescreen</PresentationFormat>
  <Paragraphs>110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Aharoni</vt:lpstr>
      <vt:lpstr>Arial</vt:lpstr>
      <vt:lpstr>Calibri</vt:lpstr>
      <vt:lpstr>Calibri Light</vt:lpstr>
      <vt:lpstr>Georgia</vt:lpstr>
      <vt:lpstr>Times New Roman</vt:lpstr>
      <vt:lpstr>Trebuchet MS</vt:lpstr>
      <vt:lpstr>1_Office Theme</vt:lpstr>
      <vt:lpstr>Default Design</vt:lpstr>
      <vt:lpstr>2_Office Theme</vt:lpstr>
      <vt:lpstr>5_Office Theme</vt:lpstr>
      <vt:lpstr>3_Office Theme</vt:lpstr>
      <vt:lpstr>3_Default Design</vt:lpstr>
      <vt:lpstr>PowerPoint Presentation</vt:lpstr>
      <vt:lpstr>Would you rather </vt:lpstr>
      <vt:lpstr>Would you rather </vt:lpstr>
      <vt:lpstr>Would you rather </vt:lpstr>
      <vt:lpstr>Would you rather </vt:lpstr>
      <vt:lpstr>Would you rather </vt:lpstr>
      <vt:lpstr>PowerPoint Presentation</vt:lpstr>
      <vt:lpstr>PowerPoint Presentation</vt:lpstr>
      <vt:lpstr>PowerPoint Presentation</vt:lpstr>
      <vt:lpstr>Methods of Execution</vt:lpstr>
      <vt:lpstr>PowerPoint Presentation</vt:lpstr>
      <vt:lpstr>CP around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http://www.bbc.co.uk/ethics/capitalpunishment/against_1.shtml Against</vt:lpstr>
      <vt:lpstr>PowerPoint Presentation</vt:lpstr>
      <vt:lpstr>Written task: Argument For &amp; Against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Howie</dc:creator>
  <cp:lastModifiedBy>Lindsay Howie</cp:lastModifiedBy>
  <cp:revision>28</cp:revision>
  <dcterms:created xsi:type="dcterms:W3CDTF">2021-03-08T09:56:22Z</dcterms:created>
  <dcterms:modified xsi:type="dcterms:W3CDTF">2023-03-09T10:11:08Z</dcterms:modified>
</cp:coreProperties>
</file>